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317" r:id="rId3"/>
    <p:sldId id="318" r:id="rId4"/>
    <p:sldId id="284" r:id="rId5"/>
    <p:sldId id="325" r:id="rId6"/>
    <p:sldId id="309" r:id="rId7"/>
    <p:sldId id="310" r:id="rId8"/>
    <p:sldId id="311" r:id="rId9"/>
    <p:sldId id="315" r:id="rId10"/>
    <p:sldId id="275" r:id="rId11"/>
    <p:sldId id="313" r:id="rId12"/>
    <p:sldId id="314" r:id="rId13"/>
    <p:sldId id="312" r:id="rId14"/>
    <p:sldId id="316" r:id="rId15"/>
    <p:sldId id="276" r:id="rId16"/>
    <p:sldId id="319" r:id="rId17"/>
    <p:sldId id="320" r:id="rId18"/>
    <p:sldId id="279" r:id="rId19"/>
    <p:sldId id="321" r:id="rId20"/>
    <p:sldId id="281" r:id="rId21"/>
    <p:sldId id="322" r:id="rId22"/>
    <p:sldId id="327" r:id="rId23"/>
    <p:sldId id="326" r:id="rId24"/>
    <p:sldId id="277" r:id="rId25"/>
    <p:sldId id="323" r:id="rId26"/>
    <p:sldId id="274" r:id="rId27"/>
    <p:sldId id="280" r:id="rId28"/>
    <p:sldId id="324" r:id="rId29"/>
    <p:sldId id="283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F56F6-A865-BD4E-8A0C-68FD44F3207A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D6F18-9B44-4E4F-910D-2AB145784C28}">
      <dgm:prSet/>
      <dgm:spPr/>
      <dgm:t>
        <a:bodyPr/>
        <a:lstStyle/>
        <a:p>
          <a:pPr rtl="0"/>
          <a:r>
            <a:rPr lang="en-US" dirty="0" smtClean="0"/>
            <a:t>Micro-Services</a:t>
          </a:r>
          <a:endParaRPr lang="en-US" dirty="0"/>
        </a:p>
      </dgm:t>
    </dgm:pt>
    <dgm:pt modelId="{A4D31FBC-4027-0F4E-B95D-3E08C4045541}" type="parTrans" cxnId="{3906F812-3A4F-3847-A4E5-15F73A7CF8C1}">
      <dgm:prSet/>
      <dgm:spPr/>
      <dgm:t>
        <a:bodyPr/>
        <a:lstStyle/>
        <a:p>
          <a:endParaRPr lang="en-US"/>
        </a:p>
      </dgm:t>
    </dgm:pt>
    <dgm:pt modelId="{C42F99D0-4128-0E4A-B27E-8299D47F5D47}" type="sibTrans" cxnId="{3906F812-3A4F-3847-A4E5-15F73A7CF8C1}">
      <dgm:prSet/>
      <dgm:spPr/>
      <dgm:t>
        <a:bodyPr/>
        <a:lstStyle/>
        <a:p>
          <a:endParaRPr lang="en-US"/>
        </a:p>
      </dgm:t>
    </dgm:pt>
    <dgm:pt modelId="{D71AF8AB-128A-0F4B-8CE7-814B6A6471C7}">
      <dgm:prSet/>
      <dgm:spPr/>
      <dgm:t>
        <a:bodyPr/>
        <a:lstStyle/>
        <a:p>
          <a:pPr rtl="0"/>
          <a:r>
            <a:rPr lang="en-US" dirty="0" err="1" smtClean="0"/>
            <a:t>DevOps</a:t>
          </a:r>
          <a:endParaRPr lang="en-US" dirty="0"/>
        </a:p>
      </dgm:t>
    </dgm:pt>
    <dgm:pt modelId="{35A32AC0-6F2E-8747-9DB7-57E3A6F8B01B}" type="parTrans" cxnId="{E86A0939-AB7A-804C-9346-D13FA7C1454D}">
      <dgm:prSet/>
      <dgm:spPr/>
      <dgm:t>
        <a:bodyPr/>
        <a:lstStyle/>
        <a:p>
          <a:endParaRPr lang="en-US"/>
        </a:p>
      </dgm:t>
    </dgm:pt>
    <dgm:pt modelId="{0493466B-99AB-C848-BF8C-B8E937BD98F6}" type="sibTrans" cxnId="{E86A0939-AB7A-804C-9346-D13FA7C1454D}">
      <dgm:prSet/>
      <dgm:spPr/>
      <dgm:t>
        <a:bodyPr/>
        <a:lstStyle/>
        <a:p>
          <a:endParaRPr lang="en-US"/>
        </a:p>
      </dgm:t>
    </dgm:pt>
    <dgm:pt modelId="{C6CAAEBC-3887-B741-B8C7-65FFBF87D7C0}">
      <dgm:prSet/>
      <dgm:spPr/>
      <dgm:t>
        <a:bodyPr/>
        <a:lstStyle/>
        <a:p>
          <a:pPr rtl="0"/>
          <a:r>
            <a:rPr lang="en-US" dirty="0" smtClean="0"/>
            <a:t>Distributed Systems</a:t>
          </a:r>
          <a:endParaRPr lang="en-US" dirty="0"/>
        </a:p>
      </dgm:t>
    </dgm:pt>
    <dgm:pt modelId="{182EA86B-D58D-BC40-9F54-1C217F515270}" type="parTrans" cxnId="{DB287E56-DD7A-C14A-9B31-D8403AB054D3}">
      <dgm:prSet/>
      <dgm:spPr/>
      <dgm:t>
        <a:bodyPr/>
        <a:lstStyle/>
        <a:p>
          <a:endParaRPr lang="en-US"/>
        </a:p>
      </dgm:t>
    </dgm:pt>
    <dgm:pt modelId="{2FAF6FBA-4933-0B47-83C2-5C6E5297ECE9}" type="sibTrans" cxnId="{DB287E56-DD7A-C14A-9B31-D8403AB054D3}">
      <dgm:prSet/>
      <dgm:spPr/>
      <dgm:t>
        <a:bodyPr/>
        <a:lstStyle/>
        <a:p>
          <a:endParaRPr lang="en-US"/>
        </a:p>
      </dgm:t>
    </dgm:pt>
    <dgm:pt modelId="{8A68ABDB-4753-474C-9127-F1DB96E287E4}" type="pres">
      <dgm:prSet presAssocID="{D72F56F6-A865-BD4E-8A0C-68FD44F320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1DBC71-CDBF-B649-93AE-043679CF2D5B}" type="pres">
      <dgm:prSet presAssocID="{3CFD6F18-9B44-4E4F-910D-2AB145784C28}" presName="node" presStyleLbl="node1" presStyleIdx="0" presStyleCnt="3" custRadScaleRad="99601" custRadScaleInc="71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BC068-BBCB-244C-93B7-D6145274AAD5}" type="pres">
      <dgm:prSet presAssocID="{C42F99D0-4128-0E4A-B27E-8299D47F5D4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42D76BB-7437-E04B-92E6-DADA88AB2DC8}" type="pres">
      <dgm:prSet presAssocID="{C42F99D0-4128-0E4A-B27E-8299D47F5D4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79C2E04-EDEE-C64E-9F56-E458AC3E5727}" type="pres">
      <dgm:prSet presAssocID="{D71AF8AB-128A-0F4B-8CE7-814B6A6471C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A7C53-AE59-CB4C-8F14-5C8D518B8546}" type="pres">
      <dgm:prSet presAssocID="{0493466B-99AB-C848-BF8C-B8E937BD98F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0097F63-0799-4545-B597-2C558E71091D}" type="pres">
      <dgm:prSet presAssocID="{0493466B-99AB-C848-BF8C-B8E937BD98F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4B3EE40-E8EC-DD47-ABF9-522889B684C8}" type="pres">
      <dgm:prSet presAssocID="{C6CAAEBC-3887-B741-B8C7-65FFBF87D7C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7FB59-D257-E140-A884-F7D7CAA616C6}" type="pres">
      <dgm:prSet presAssocID="{2FAF6FBA-4933-0B47-83C2-5C6E5297ECE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D5B1FA1-63EA-884C-B584-27C836122EAE}" type="pres">
      <dgm:prSet presAssocID="{2FAF6FBA-4933-0B47-83C2-5C6E5297ECE9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287E56-DD7A-C14A-9B31-D8403AB054D3}" srcId="{D72F56F6-A865-BD4E-8A0C-68FD44F3207A}" destId="{C6CAAEBC-3887-B741-B8C7-65FFBF87D7C0}" srcOrd="2" destOrd="0" parTransId="{182EA86B-D58D-BC40-9F54-1C217F515270}" sibTransId="{2FAF6FBA-4933-0B47-83C2-5C6E5297ECE9}"/>
    <dgm:cxn modelId="{81E66719-A308-5944-8AF6-E9EBDBC27D89}" type="presOf" srcId="{2FAF6FBA-4933-0B47-83C2-5C6E5297ECE9}" destId="{AD5B1FA1-63EA-884C-B584-27C836122EAE}" srcOrd="1" destOrd="0" presId="urn:microsoft.com/office/officeart/2005/8/layout/cycle2"/>
    <dgm:cxn modelId="{ABD27905-678F-A648-B8ED-8F197001882B}" type="presOf" srcId="{C42F99D0-4128-0E4A-B27E-8299D47F5D47}" destId="{642D76BB-7437-E04B-92E6-DADA88AB2DC8}" srcOrd="1" destOrd="0" presId="urn:microsoft.com/office/officeart/2005/8/layout/cycle2"/>
    <dgm:cxn modelId="{4F6CEC7C-A4C2-F34F-8739-4965873AC598}" type="presOf" srcId="{D71AF8AB-128A-0F4B-8CE7-814B6A6471C7}" destId="{579C2E04-EDEE-C64E-9F56-E458AC3E5727}" srcOrd="0" destOrd="0" presId="urn:microsoft.com/office/officeart/2005/8/layout/cycle2"/>
    <dgm:cxn modelId="{CFF65DB7-0109-0A49-86C7-011C07BB88CD}" type="presOf" srcId="{C42F99D0-4128-0E4A-B27E-8299D47F5D47}" destId="{19ABC068-BBCB-244C-93B7-D6145274AAD5}" srcOrd="0" destOrd="0" presId="urn:microsoft.com/office/officeart/2005/8/layout/cycle2"/>
    <dgm:cxn modelId="{B2F25986-93F9-8749-8C92-66CB8EEB2C32}" type="presOf" srcId="{3CFD6F18-9B44-4E4F-910D-2AB145784C28}" destId="{271DBC71-CDBF-B649-93AE-043679CF2D5B}" srcOrd="0" destOrd="0" presId="urn:microsoft.com/office/officeart/2005/8/layout/cycle2"/>
    <dgm:cxn modelId="{B1F2A6A1-6481-1B43-AD4C-CF082CEFFC3E}" type="presOf" srcId="{0493466B-99AB-C848-BF8C-B8E937BD98F6}" destId="{A0097F63-0799-4545-B597-2C558E71091D}" srcOrd="1" destOrd="0" presId="urn:microsoft.com/office/officeart/2005/8/layout/cycle2"/>
    <dgm:cxn modelId="{E86A0939-AB7A-804C-9346-D13FA7C1454D}" srcId="{D72F56F6-A865-BD4E-8A0C-68FD44F3207A}" destId="{D71AF8AB-128A-0F4B-8CE7-814B6A6471C7}" srcOrd="1" destOrd="0" parTransId="{35A32AC0-6F2E-8747-9DB7-57E3A6F8B01B}" sibTransId="{0493466B-99AB-C848-BF8C-B8E937BD98F6}"/>
    <dgm:cxn modelId="{2D351A63-1E91-4D47-866F-40254275E038}" type="presOf" srcId="{0493466B-99AB-C848-BF8C-B8E937BD98F6}" destId="{493A7C53-AE59-CB4C-8F14-5C8D518B8546}" srcOrd="0" destOrd="0" presId="urn:microsoft.com/office/officeart/2005/8/layout/cycle2"/>
    <dgm:cxn modelId="{C37D0BA5-DF98-D843-8C63-48AB0560C822}" type="presOf" srcId="{C6CAAEBC-3887-B741-B8C7-65FFBF87D7C0}" destId="{04B3EE40-E8EC-DD47-ABF9-522889B684C8}" srcOrd="0" destOrd="0" presId="urn:microsoft.com/office/officeart/2005/8/layout/cycle2"/>
    <dgm:cxn modelId="{BB9D544D-17AB-F34C-AF63-0996192FD089}" type="presOf" srcId="{2FAF6FBA-4933-0B47-83C2-5C6E5297ECE9}" destId="{D177FB59-D257-E140-A884-F7D7CAA616C6}" srcOrd="0" destOrd="0" presId="urn:microsoft.com/office/officeart/2005/8/layout/cycle2"/>
    <dgm:cxn modelId="{3906F812-3A4F-3847-A4E5-15F73A7CF8C1}" srcId="{D72F56F6-A865-BD4E-8A0C-68FD44F3207A}" destId="{3CFD6F18-9B44-4E4F-910D-2AB145784C28}" srcOrd="0" destOrd="0" parTransId="{A4D31FBC-4027-0F4E-B95D-3E08C4045541}" sibTransId="{C42F99D0-4128-0E4A-B27E-8299D47F5D47}"/>
    <dgm:cxn modelId="{E16B92F0-205B-D84F-A7D5-D47F64C17D83}" type="presOf" srcId="{D72F56F6-A865-BD4E-8A0C-68FD44F3207A}" destId="{8A68ABDB-4753-474C-9127-F1DB96E287E4}" srcOrd="0" destOrd="0" presId="urn:microsoft.com/office/officeart/2005/8/layout/cycle2"/>
    <dgm:cxn modelId="{0E6B47E2-15A7-AC4C-B3C6-BA84EB909CFD}" type="presParOf" srcId="{8A68ABDB-4753-474C-9127-F1DB96E287E4}" destId="{271DBC71-CDBF-B649-93AE-043679CF2D5B}" srcOrd="0" destOrd="0" presId="urn:microsoft.com/office/officeart/2005/8/layout/cycle2"/>
    <dgm:cxn modelId="{60D141C7-DD39-1941-A9C4-90B10FD93165}" type="presParOf" srcId="{8A68ABDB-4753-474C-9127-F1DB96E287E4}" destId="{19ABC068-BBCB-244C-93B7-D6145274AAD5}" srcOrd="1" destOrd="0" presId="urn:microsoft.com/office/officeart/2005/8/layout/cycle2"/>
    <dgm:cxn modelId="{3732DD47-90C7-6043-AB06-6E232F765366}" type="presParOf" srcId="{19ABC068-BBCB-244C-93B7-D6145274AAD5}" destId="{642D76BB-7437-E04B-92E6-DADA88AB2DC8}" srcOrd="0" destOrd="0" presId="urn:microsoft.com/office/officeart/2005/8/layout/cycle2"/>
    <dgm:cxn modelId="{07F9FE8E-BFB7-DC41-A69E-B6C8A05EA876}" type="presParOf" srcId="{8A68ABDB-4753-474C-9127-F1DB96E287E4}" destId="{579C2E04-EDEE-C64E-9F56-E458AC3E5727}" srcOrd="2" destOrd="0" presId="urn:microsoft.com/office/officeart/2005/8/layout/cycle2"/>
    <dgm:cxn modelId="{0313B742-85FC-E044-BCBC-D601CF36C441}" type="presParOf" srcId="{8A68ABDB-4753-474C-9127-F1DB96E287E4}" destId="{493A7C53-AE59-CB4C-8F14-5C8D518B8546}" srcOrd="3" destOrd="0" presId="urn:microsoft.com/office/officeart/2005/8/layout/cycle2"/>
    <dgm:cxn modelId="{4C349A36-8238-3A4B-9CDE-F00D76E0DD16}" type="presParOf" srcId="{493A7C53-AE59-CB4C-8F14-5C8D518B8546}" destId="{A0097F63-0799-4545-B597-2C558E71091D}" srcOrd="0" destOrd="0" presId="urn:microsoft.com/office/officeart/2005/8/layout/cycle2"/>
    <dgm:cxn modelId="{582FAB91-621D-CF48-8369-A7F714625A0E}" type="presParOf" srcId="{8A68ABDB-4753-474C-9127-F1DB96E287E4}" destId="{04B3EE40-E8EC-DD47-ABF9-522889B684C8}" srcOrd="4" destOrd="0" presId="urn:microsoft.com/office/officeart/2005/8/layout/cycle2"/>
    <dgm:cxn modelId="{3A1D43B6-1D4A-ED49-89C0-0886F2133B76}" type="presParOf" srcId="{8A68ABDB-4753-474C-9127-F1DB96E287E4}" destId="{D177FB59-D257-E140-A884-F7D7CAA616C6}" srcOrd="5" destOrd="0" presId="urn:microsoft.com/office/officeart/2005/8/layout/cycle2"/>
    <dgm:cxn modelId="{9FF5A91A-3ADD-474C-BA49-D4279B1EE213}" type="presParOf" srcId="{D177FB59-D257-E140-A884-F7D7CAA616C6}" destId="{AD5B1FA1-63EA-884C-B584-27C836122EA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DBC71-CDBF-B649-93AE-043679CF2D5B}">
      <dsp:nvSpPr>
        <dsp:cNvPr id="0" name=""/>
        <dsp:cNvSpPr/>
      </dsp:nvSpPr>
      <dsp:spPr>
        <a:xfrm>
          <a:off x="4687605" y="16308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Micro-Services</a:t>
          </a:r>
          <a:endParaRPr lang="en-US" sz="3000" kern="1200" dirty="0"/>
        </a:p>
      </dsp:txBody>
      <dsp:txXfrm>
        <a:off x="5065241" y="393944"/>
        <a:ext cx="1823387" cy="1823387"/>
      </dsp:txXfrm>
    </dsp:sp>
    <dsp:sp modelId="{19ABC068-BBCB-244C-93B7-D6145274AAD5}">
      <dsp:nvSpPr>
        <dsp:cNvPr id="0" name=""/>
        <dsp:cNvSpPr/>
      </dsp:nvSpPr>
      <dsp:spPr>
        <a:xfrm rot="3724902">
          <a:off x="6535221" y="2522808"/>
          <a:ext cx="634494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585833" y="2612770"/>
        <a:ext cx="444146" cy="522179"/>
      </dsp:txXfrm>
    </dsp:sp>
    <dsp:sp modelId="{579C2E04-EDEE-C64E-9F56-E458AC3E5727}">
      <dsp:nvSpPr>
        <dsp:cNvPr id="0" name=""/>
        <dsp:cNvSpPr/>
      </dsp:nvSpPr>
      <dsp:spPr>
        <a:xfrm>
          <a:off x="6455488" y="3352682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DevOps</a:t>
          </a:r>
          <a:endParaRPr lang="en-US" sz="3000" kern="1200" dirty="0"/>
        </a:p>
      </dsp:txBody>
      <dsp:txXfrm>
        <a:off x="6833124" y="3730318"/>
        <a:ext cx="1823387" cy="1823387"/>
      </dsp:txXfrm>
    </dsp:sp>
    <dsp:sp modelId="{493A7C53-AE59-CB4C-8F14-5C8D518B8546}">
      <dsp:nvSpPr>
        <dsp:cNvPr id="0" name=""/>
        <dsp:cNvSpPr/>
      </dsp:nvSpPr>
      <dsp:spPr>
        <a:xfrm rot="10800000">
          <a:off x="5486933" y="4206863"/>
          <a:ext cx="684445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5692266" y="4380922"/>
        <a:ext cx="479112" cy="522179"/>
      </dsp:txXfrm>
    </dsp:sp>
    <dsp:sp modelId="{04B3EE40-E8EC-DD47-ABF9-522889B684C8}">
      <dsp:nvSpPr>
        <dsp:cNvPr id="0" name=""/>
        <dsp:cNvSpPr/>
      </dsp:nvSpPr>
      <dsp:spPr>
        <a:xfrm>
          <a:off x="2585422" y="3352682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Distributed Systems</a:t>
          </a:r>
          <a:endParaRPr lang="en-US" sz="3000" kern="1200" dirty="0"/>
        </a:p>
      </dsp:txBody>
      <dsp:txXfrm>
        <a:off x="2963058" y="3730318"/>
        <a:ext cx="1823387" cy="1823387"/>
      </dsp:txXfrm>
    </dsp:sp>
    <dsp:sp modelId="{D177FB59-D257-E140-A884-F7D7CAA616C6}">
      <dsp:nvSpPr>
        <dsp:cNvPr id="0" name=""/>
        <dsp:cNvSpPr/>
      </dsp:nvSpPr>
      <dsp:spPr>
        <a:xfrm rot="18132852">
          <a:off x="4553269" y="2555996"/>
          <a:ext cx="723323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603928" y="2821851"/>
        <a:ext cx="506326" cy="522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BB90-D431-B443-98D3-397EFFEC80FE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6F978-A09B-C04C-9563-86A1B9F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5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2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1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0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6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6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2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221F4-D51A-FA45-ADF7-CB7724232C29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32A1-BFE2-AA47-82C5-61272E25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5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marru@iu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rpierc@i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456944"/>
            <a:ext cx="7772400" cy="1470025"/>
          </a:xfrm>
        </p:spPr>
        <p:txBody>
          <a:bodyPr>
            <a:noAutofit/>
          </a:bodyPr>
          <a:lstStyle/>
          <a:p>
            <a:r>
              <a:rPr lang="en-US" sz="4400" dirty="0" smtClean="0"/>
              <a:t>Introduction to First Half Course Topics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454950"/>
            <a:ext cx="7913915" cy="11877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Marlon Pierce, Suresh </a:t>
            </a:r>
            <a:r>
              <a:rPr lang="en-US" dirty="0" err="1" smtClean="0"/>
              <a:t>Marru</a:t>
            </a:r>
            <a:endParaRPr lang="en-US" dirty="0" smtClean="0"/>
          </a:p>
          <a:p>
            <a:r>
              <a:rPr lang="en-US" dirty="0" smtClean="0"/>
              <a:t>Science Gateways Research Center, Indiana University</a:t>
            </a:r>
          </a:p>
          <a:p>
            <a:r>
              <a:rPr lang="en-US" dirty="0" smtClean="0">
                <a:hlinkClick r:id="rId2"/>
              </a:rPr>
              <a:t>marpierc@iu.edu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smarru@iu.edu</a:t>
            </a:r>
            <a:r>
              <a:rPr lang="en-US" dirty="0" smtClean="0"/>
              <a:t> </a:t>
            </a:r>
          </a:p>
        </p:txBody>
      </p:sp>
      <p:pic>
        <p:nvPicPr>
          <p:cNvPr id="5" name="Shape 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2909" y="1066800"/>
            <a:ext cx="7503091" cy="181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8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03" y="365125"/>
            <a:ext cx="11473841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Virtualization, Containers, Docker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41" y="1903630"/>
            <a:ext cx="6726518" cy="43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986403" cy="478811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Hypervisors provide software emulated hardware and support multiple OS tenants.</a:t>
            </a:r>
          </a:p>
          <a:p>
            <a:r>
              <a:rPr lang="en-US" dirty="0" smtClean="0"/>
              <a:t>Type </a:t>
            </a:r>
            <a:r>
              <a:rPr lang="en-US" dirty="0"/>
              <a:t>1 Hypervisors run directly on the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/>
              <a:t>Kernel-based Virtual Machine (KVM)</a:t>
            </a:r>
          </a:p>
          <a:p>
            <a:pPr lvl="1"/>
            <a:r>
              <a:rPr lang="en-US" dirty="0"/>
              <a:t>Xen: Amazon uses (or used) </a:t>
            </a:r>
            <a:r>
              <a:rPr lang="en-US" dirty="0" smtClean="0"/>
              <a:t>this</a:t>
            </a:r>
          </a:p>
          <a:p>
            <a:r>
              <a:rPr lang="en-US" dirty="0" smtClean="0"/>
              <a:t>Type 2 Hypervisors run as another program in the </a:t>
            </a:r>
            <a:r>
              <a:rPr lang="en-US" dirty="0" err="1" smtClean="0"/>
              <a:t>HostOS</a:t>
            </a:r>
            <a:endParaRPr lang="en-US" dirty="0" smtClean="0"/>
          </a:p>
          <a:p>
            <a:pPr lvl="1"/>
            <a:r>
              <a:rPr lang="en-US" dirty="0" smtClean="0"/>
              <a:t>Virtual Box</a:t>
            </a:r>
          </a:p>
          <a:p>
            <a:pPr lvl="1"/>
            <a:r>
              <a:rPr lang="en-US" dirty="0" smtClean="0"/>
              <a:t>VMWare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175089" cy="49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1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Benefits and Drawbacks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Makes your development, testing, and deployment environments the same</a:t>
            </a:r>
          </a:p>
          <a:p>
            <a:r>
              <a:rPr lang="en-US" dirty="0" smtClean="0"/>
              <a:t>Supports Continuous Integration and Deployment 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Adds overhead</a:t>
            </a:r>
          </a:p>
          <a:p>
            <a:pPr lvl="1"/>
            <a:r>
              <a:rPr lang="en-US" dirty="0" smtClean="0"/>
              <a:t>Relatively slow to create and destroy VMs</a:t>
            </a:r>
          </a:p>
          <a:p>
            <a:pPr lvl="1"/>
            <a:r>
              <a:rPr lang="en-US" dirty="0" smtClean="0"/>
              <a:t>Virtualized hardware and networking are slower than real systems</a:t>
            </a:r>
          </a:p>
          <a:p>
            <a:pPr lvl="1"/>
            <a:r>
              <a:rPr lang="en-US" dirty="0" smtClean="0"/>
              <a:t>Uses memory, disk, and CPU resources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18154" y="6286848"/>
            <a:ext cx="875569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You can run 1 VM per </a:t>
            </a:r>
            <a:r>
              <a:rPr lang="en-US" sz="2400" dirty="0" err="1" smtClean="0"/>
              <a:t>microservice</a:t>
            </a:r>
            <a:r>
              <a:rPr lang="en-US" sz="2400" dirty="0" smtClean="0"/>
              <a:t>, but there is a better way.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Docker and Other Linux Containers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35104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Docker replaces the need for DIY containers</a:t>
            </a:r>
          </a:p>
          <a:p>
            <a:r>
              <a:rPr lang="en-US" dirty="0" smtClean="0"/>
              <a:t>Docker uses LXC containerization + </a:t>
            </a:r>
            <a:r>
              <a:rPr lang="en-US" dirty="0" err="1" smtClean="0"/>
              <a:t>AuFS</a:t>
            </a:r>
            <a:endParaRPr lang="en-US" dirty="0" smtClean="0"/>
          </a:p>
          <a:p>
            <a:pPr lvl="1"/>
            <a:r>
              <a:rPr lang="en-US" dirty="0" err="1" smtClean="0"/>
              <a:t>AuFS</a:t>
            </a:r>
            <a:r>
              <a:rPr lang="en-US" dirty="0" smtClean="0"/>
              <a:t> lets Docker containers share common files</a:t>
            </a:r>
          </a:p>
          <a:p>
            <a:pPr lvl="1"/>
            <a:r>
              <a:rPr lang="en-US" dirty="0" err="1" smtClean="0"/>
              <a:t>AuFS</a:t>
            </a:r>
            <a:r>
              <a:rPr lang="en-US" dirty="0" smtClean="0"/>
              <a:t> also allows you to have efficient version control of container images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822" y="1888255"/>
            <a:ext cx="6475956" cy="40001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932" y="5770406"/>
            <a:ext cx="10697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manist" charset="0"/>
              </a:rPr>
              <a:t>Because each container has its own thin writable container layer, and all changes are stored in this container layer, </a:t>
            </a:r>
            <a:r>
              <a:rPr lang="en-US" dirty="0" smtClean="0">
                <a:solidFill>
                  <a:srgbClr val="000000"/>
                </a:solidFill>
                <a:latin typeface="Geomanist" charset="0"/>
              </a:rPr>
              <a:t>multiple </a:t>
            </a:r>
            <a:r>
              <a:rPr lang="en-US" dirty="0">
                <a:solidFill>
                  <a:srgbClr val="000000"/>
                </a:solidFill>
                <a:latin typeface="Geomanist" charset="0"/>
              </a:rPr>
              <a:t>containers can share access to the same underlying image and yet have their own data state.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8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How Do </a:t>
            </a:r>
            <a:r>
              <a:rPr lang="en-US" dirty="0" err="1" smtClean="0"/>
              <a:t>Microservices</a:t>
            </a:r>
            <a:r>
              <a:rPr lang="en-US" dirty="0" smtClean="0"/>
              <a:t> Communicate?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800" dirty="0" smtClean="0"/>
              <a:t>Push, pull,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787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85" y="365125"/>
            <a:ext cx="11441483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Messaging Systems: </a:t>
            </a:r>
            <a:r>
              <a:rPr lang="en-US" dirty="0" err="1" smtClean="0"/>
              <a:t>RabbitMQ</a:t>
            </a:r>
            <a:r>
              <a:rPr lang="en-US" dirty="0" smtClean="0"/>
              <a:t>, Apache Kafka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5" y="1495121"/>
            <a:ext cx="6858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80" y="4035121"/>
            <a:ext cx="7469688" cy="22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5912" y="2522034"/>
            <a:ext cx="2129883" cy="179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Gateway API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240749" y="4735551"/>
            <a:ext cx="2129883" cy="179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AppMan</a:t>
            </a:r>
            <a:r>
              <a:rPr lang="en-US" dirty="0" smtClean="0"/>
              <a:t> Worker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40750" y="2522034"/>
            <a:ext cx="2129883" cy="179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AppMan</a:t>
            </a:r>
            <a:r>
              <a:rPr lang="en-US" dirty="0" smtClean="0"/>
              <a:t> Worker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40751" y="390293"/>
            <a:ext cx="2129883" cy="179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AppMan</a:t>
            </a:r>
            <a:r>
              <a:rPr lang="en-US" dirty="0" smtClean="0"/>
              <a:t> Worker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527396" y="2522034"/>
            <a:ext cx="2129883" cy="1795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RabbitMQ</a:t>
            </a:r>
            <a:r>
              <a:rPr lang="en-US" dirty="0" smtClean="0"/>
              <a:t> Broker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8" idx="2"/>
          </p:cNvCxnSpPr>
          <p:nvPr/>
        </p:nvCxnSpPr>
        <p:spPr>
          <a:xfrm>
            <a:off x="3155795" y="3419707"/>
            <a:ext cx="1371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  <a:endCxn id="6" idx="1"/>
          </p:cNvCxnSpPr>
          <p:nvPr/>
        </p:nvCxnSpPr>
        <p:spPr>
          <a:xfrm>
            <a:off x="6657279" y="3419707"/>
            <a:ext cx="1583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7"/>
          </p:cNvCxnSpPr>
          <p:nvPr/>
        </p:nvCxnSpPr>
        <p:spPr>
          <a:xfrm flipV="1">
            <a:off x="6345365" y="1360449"/>
            <a:ext cx="1895384" cy="14245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5"/>
          </p:cNvCxnSpPr>
          <p:nvPr/>
        </p:nvCxnSpPr>
        <p:spPr>
          <a:xfrm>
            <a:off x="6345365" y="4054458"/>
            <a:ext cx="1895384" cy="1496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4463" y="279390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MSG1, 2, 3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77544" y="2992994"/>
            <a:ext cx="8034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MSG </a:t>
            </a:r>
            <a:r>
              <a:rPr lang="en-US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155795" y="3560956"/>
            <a:ext cx="1371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67816" y="3285895"/>
            <a:ext cx="1371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9078" y="1216990"/>
            <a:ext cx="8034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MSG 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57564" y="4802953"/>
            <a:ext cx="8034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MSG </a:t>
            </a:r>
            <a:r>
              <a:rPr lang="en-US" dirty="0"/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9003" y="2629434"/>
            <a:ext cx="55976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17060" y="3460431"/>
            <a:ext cx="55976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048372" y="4296926"/>
            <a:ext cx="55976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99679" y="4691872"/>
            <a:ext cx="591223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3 Job requests come to the API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API Server publishes to Broker (Exchange + Message Queue)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Broker sends to workers in round-robin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Workers send ACKs when done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Broker detects a closed connection before an ACK, sends MSG to a different worker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99679" y="298799"/>
            <a:ext cx="10515600" cy="1325563"/>
          </a:xfrm>
        </p:spPr>
        <p:txBody>
          <a:bodyPr/>
          <a:lstStyle/>
          <a:p>
            <a:r>
              <a:rPr lang="en-US" dirty="0" smtClean="0"/>
              <a:t>Simple Work Queu</a:t>
            </a:r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515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How Can Components Expose their APIs and Data Models to Other Components?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3501830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800" dirty="0" smtClean="0"/>
              <a:t>And can we make this programming language independent?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9787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37" y="365125"/>
            <a:ext cx="11587167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API and Metadata Model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05" y="3805563"/>
            <a:ext cx="84074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8" y="1758253"/>
            <a:ext cx="9590485" cy="20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5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How Can I Discover, Monitor, and Manage Services?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800" dirty="0" smtClean="0"/>
              <a:t>Can we learn some lessons from distributed systems research?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16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Applications: Traditional Software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30629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Software releases occur in discrete increments</a:t>
            </a:r>
          </a:p>
          <a:p>
            <a:r>
              <a:rPr lang="en-US" dirty="0" smtClean="0"/>
              <a:t>Software runs on clients’ systems</a:t>
            </a:r>
          </a:p>
          <a:p>
            <a:r>
              <a:rPr lang="en-US" dirty="0" smtClean="0"/>
              <a:t>Releases may be frequent but they are still distinct</a:t>
            </a:r>
          </a:p>
          <a:p>
            <a:pPr lvl="1"/>
            <a:r>
              <a:rPr lang="en-US" dirty="0" smtClean="0"/>
              <a:t>Firefox </a:t>
            </a:r>
          </a:p>
          <a:p>
            <a:pPr lvl="1"/>
            <a:r>
              <a:rPr lang="en-US" dirty="0" smtClean="0"/>
              <a:t>OS system upgrades</a:t>
            </a:r>
          </a:p>
          <a:p>
            <a:r>
              <a:rPr lang="en-US" dirty="0" smtClean="0"/>
              <a:t> Traditional release cycles</a:t>
            </a:r>
          </a:p>
          <a:p>
            <a:pPr lvl="1"/>
            <a:r>
              <a:rPr lang="en-US" dirty="0" smtClean="0"/>
              <a:t>Extensive testing</a:t>
            </a:r>
          </a:p>
          <a:p>
            <a:pPr lvl="1"/>
            <a:r>
              <a:rPr lang="en-US" dirty="0" smtClean="0"/>
              <a:t>Alpha, beta, release candidates, and full releases</a:t>
            </a:r>
          </a:p>
          <a:p>
            <a:r>
              <a:rPr lang="en-US" dirty="0" smtClean="0"/>
              <a:t>Extensive recompiling and testing required after code changes</a:t>
            </a:r>
          </a:p>
          <a:p>
            <a:r>
              <a:rPr lang="en-US" dirty="0" smtClean="0"/>
              <a:t>Code changes require the entire release cycle to be repeated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54" y="1690688"/>
            <a:ext cx="3707310" cy="385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1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81" y="365125"/>
            <a:ext cx="11311003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Distributed State Management: Zookeeper, Consul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8" y="1778370"/>
            <a:ext cx="3502406" cy="4979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45" y="2129424"/>
            <a:ext cx="450310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dirty="0" smtClean="0"/>
              <a:t>How Do I Manage Logs from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800" dirty="0" smtClean="0"/>
              <a:t>And detect if there are problems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600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" y="1741117"/>
            <a:ext cx="11676125" cy="33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C</a:t>
            </a:r>
            <a:r>
              <a:rPr lang="en-US" dirty="0" smtClean="0"/>
              <a:t>an I Secure my API Server and </a:t>
            </a:r>
            <a:r>
              <a:rPr lang="en-US" dirty="0" err="1"/>
              <a:t>M</a:t>
            </a:r>
            <a:r>
              <a:rPr lang="en-US" dirty="0" err="1" smtClean="0"/>
              <a:t>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/>
              <a:t>How do I manage user identities, authentication and authorization?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5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33" y="365125"/>
            <a:ext cx="11273425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Security: OAuth2 and </a:t>
            </a:r>
            <a:r>
              <a:rPr lang="en-US" dirty="0" err="1" smtClean="0"/>
              <a:t>OpenIDConnect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39" y="2347324"/>
            <a:ext cx="3555095" cy="352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352" y="2859484"/>
            <a:ext cx="6575121" cy="26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4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How Does the Gateway </a:t>
            </a:r>
            <a:r>
              <a:rPr lang="en-US" dirty="0"/>
              <a:t>I</a:t>
            </a:r>
            <a:r>
              <a:rPr lang="en-US" dirty="0" smtClean="0"/>
              <a:t>nteract with Computing </a:t>
            </a:r>
            <a:r>
              <a:rPr lang="en-US" dirty="0"/>
              <a:t>C</a:t>
            </a:r>
            <a:r>
              <a:rPr lang="en-US" dirty="0" smtClean="0"/>
              <a:t>louds and Supercomputers?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800" dirty="0" smtClean="0"/>
              <a:t>How can we work reliably with unreliable resources?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689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356839" y="356839"/>
          <a:ext cx="11619571" cy="59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44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677" y="365125"/>
            <a:ext cx="1151141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Resource Management and Scheduling: </a:t>
            </a:r>
            <a:r>
              <a:rPr lang="en-US" dirty="0" err="1" smtClean="0"/>
              <a:t>Mesos</a:t>
            </a:r>
            <a:r>
              <a:rPr lang="en-US" dirty="0" smtClean="0"/>
              <a:t>, Aurora, and Torque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8" y="1027906"/>
            <a:ext cx="4780246" cy="4780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06" y="4076602"/>
            <a:ext cx="5397500" cy="2006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7275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How Can We Automate All of This?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3200" dirty="0" smtClean="0"/>
              <a:t>How can we make our infrastructure reproducible?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55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45"/>
            <a:ext cx="12192000" cy="6411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34" y="3429000"/>
            <a:ext cx="3858016" cy="2934222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Putting It All In Place: Continuous Integration </a:t>
            </a:r>
            <a:r>
              <a:rPr lang="en-US" smtClean="0"/>
              <a:t>and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7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: Software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61917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Does your software run as a service?</a:t>
            </a:r>
          </a:p>
          <a:p>
            <a:r>
              <a:rPr lang="en-US" dirty="0" smtClean="0"/>
              <a:t>Do you run this service yourself? Or does another part of your organization run the service that your team develops?</a:t>
            </a:r>
          </a:p>
          <a:p>
            <a:r>
              <a:rPr lang="en-US" dirty="0" smtClean="0"/>
              <a:t>Traditional release cycles don’t work well</a:t>
            </a:r>
          </a:p>
          <a:p>
            <a:pPr lvl="1"/>
            <a:r>
              <a:rPr lang="en-US" dirty="0" smtClean="0"/>
              <a:t>May make releases many times per day</a:t>
            </a:r>
          </a:p>
          <a:p>
            <a:pPr lvl="1"/>
            <a:r>
              <a:rPr lang="en-US" dirty="0"/>
              <a:t>Test-release-deploy takes too </a:t>
            </a:r>
            <a:r>
              <a:rPr lang="en-US" dirty="0" smtClean="0"/>
              <a:t>long</a:t>
            </a:r>
          </a:p>
          <a:p>
            <a:r>
              <a:rPr lang="en-US" dirty="0" smtClean="0"/>
              <a:t>You can be a little more tolerant of bugs discovered after release if you can fix quickly or roll back quickly.</a:t>
            </a:r>
          </a:p>
          <a:p>
            <a:r>
              <a:rPr lang="en-US" dirty="0" smtClean="0"/>
              <a:t>Get new features and improvements into production quickly.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54" y="3681896"/>
            <a:ext cx="2982332" cy="2982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189763"/>
            <a:ext cx="631311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Science gateways provide software as a service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60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78" y="1"/>
            <a:ext cx="8183816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8099" y="2604866"/>
            <a:ext cx="3118981" cy="201723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mtClean="0"/>
              <a:t>Next Semester: Science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Gateways </a:t>
            </a:r>
            <a:r>
              <a:rPr lang="en-US" dirty="0" smtClean="0"/>
              <a:t>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370"/>
            <a:ext cx="12192000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917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479"/>
            <a:ext cx="10515600" cy="443453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/>
              <a:t>Develop a </a:t>
            </a:r>
            <a:r>
              <a:rPr lang="en-US" dirty="0"/>
              <a:t>single application as a suite of small </a:t>
            </a:r>
            <a:r>
              <a:rPr lang="en-US" dirty="0" smtClean="0"/>
              <a:t>services</a:t>
            </a:r>
          </a:p>
          <a:p>
            <a:r>
              <a:rPr lang="en-US" dirty="0"/>
              <a:t>E</a:t>
            </a:r>
            <a:r>
              <a:rPr lang="en-US" dirty="0" smtClean="0"/>
              <a:t>ach service runs </a:t>
            </a:r>
            <a:r>
              <a:rPr lang="en-US" dirty="0"/>
              <a:t>in its own process </a:t>
            </a:r>
            <a:endParaRPr lang="en-US" dirty="0" smtClean="0"/>
          </a:p>
          <a:p>
            <a:r>
              <a:rPr lang="en-US" dirty="0" smtClean="0"/>
              <a:t>Services communicate </a:t>
            </a:r>
            <a:r>
              <a:rPr lang="en-US" dirty="0"/>
              <a:t>with lightweight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smtClean="0"/>
              <a:t>“Often </a:t>
            </a:r>
            <a:r>
              <a:rPr lang="en-US" dirty="0"/>
              <a:t>an HTTP resource </a:t>
            </a:r>
            <a:r>
              <a:rPr lang="en-US" dirty="0" smtClean="0"/>
              <a:t>API”</a:t>
            </a:r>
          </a:p>
          <a:p>
            <a:pPr lvl="1"/>
            <a:r>
              <a:rPr lang="en-US" dirty="0" smtClean="0"/>
              <a:t>But that has some problems</a:t>
            </a:r>
          </a:p>
          <a:p>
            <a:pPr lvl="1"/>
            <a:r>
              <a:rPr lang="en-US" dirty="0" smtClean="0"/>
              <a:t>Messaging and hybrid approaches </a:t>
            </a:r>
          </a:p>
          <a:p>
            <a:r>
              <a:rPr lang="en-US" dirty="0" smtClean="0"/>
              <a:t>These </a:t>
            </a:r>
            <a:r>
              <a:rPr lang="en-US" dirty="0"/>
              <a:t>services are built around business capabilities </a:t>
            </a:r>
            <a:endParaRPr lang="en-US" dirty="0" smtClean="0"/>
          </a:p>
          <a:p>
            <a:r>
              <a:rPr lang="en-US" dirty="0" smtClean="0"/>
              <a:t>Independently </a:t>
            </a:r>
            <a:r>
              <a:rPr lang="en-US" dirty="0"/>
              <a:t>deployable by fully automated deployment machinery. </a:t>
            </a:r>
          </a:p>
          <a:p>
            <a:r>
              <a:rPr lang="en-US" dirty="0"/>
              <a:t>M</a:t>
            </a:r>
            <a:r>
              <a:rPr lang="en-US" dirty="0" smtClean="0"/>
              <a:t>inimum </a:t>
            </a:r>
            <a:r>
              <a:rPr lang="en-US" dirty="0"/>
              <a:t>of centralized management of these services, </a:t>
            </a:r>
            <a:endParaRPr lang="en-US" dirty="0" smtClean="0"/>
          </a:p>
          <a:p>
            <a:pPr lvl="1"/>
            <a:r>
              <a:rPr lang="en-US" dirty="0" smtClean="0"/>
              <a:t>May be </a:t>
            </a:r>
            <a:r>
              <a:rPr lang="en-US" dirty="0"/>
              <a:t>written in different programming </a:t>
            </a:r>
            <a:r>
              <a:rPr lang="en-US" dirty="0" smtClean="0"/>
              <a:t>languages</a:t>
            </a:r>
          </a:p>
          <a:p>
            <a:pPr lvl="1"/>
            <a:r>
              <a:rPr lang="en-US" dirty="0" smtClean="0"/>
              <a:t>May use </a:t>
            </a:r>
            <a:r>
              <a:rPr lang="en-US" dirty="0"/>
              <a:t>different data storage technologies.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5201" y="6259925"/>
            <a:ext cx="510620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martinfowler.com</a:t>
            </a:r>
            <a:r>
              <a:rPr lang="en-US" dirty="0"/>
              <a:t>/articles/</a:t>
            </a:r>
            <a:r>
              <a:rPr lang="en-US" dirty="0" err="1"/>
              <a:t>microservices.html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5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1180" y="267554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1180" y="1519883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Interface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1180" y="3782581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1180" y="3380240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1180" y="2059924"/>
            <a:ext cx="4392933" cy="3901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SDK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4372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Karst: MOAB/Torque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91180" y="4305008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58703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Stampede: SLURM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43034" y="5567389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Comet: SLURM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27365" y="5562607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Jureca:SLURM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6287646" y="807595"/>
            <a:ext cx="0" cy="7122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>
            <a:off x="6287646" y="2450029"/>
            <a:ext cx="0" cy="93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9" idx="0"/>
          </p:cNvCxnSpPr>
          <p:nvPr/>
        </p:nvCxnSpPr>
        <p:spPr>
          <a:xfrm flipH="1">
            <a:off x="3948196" y="4707349"/>
            <a:ext cx="2339451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 flipH="1">
            <a:off x="5632527" y="4707349"/>
            <a:ext cx="655120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3" idx="0"/>
          </p:cNvCxnSpPr>
          <p:nvPr/>
        </p:nvCxnSpPr>
        <p:spPr>
          <a:xfrm>
            <a:off x="6287647" y="4707349"/>
            <a:ext cx="1029211" cy="8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4" idx="0"/>
          </p:cNvCxnSpPr>
          <p:nvPr/>
        </p:nvCxnSpPr>
        <p:spPr>
          <a:xfrm>
            <a:off x="6287647" y="4707349"/>
            <a:ext cx="2713542" cy="8552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10475" y="955417"/>
            <a:ext cx="7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10476" y="2737938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or TCP/IP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651" y="185976"/>
            <a:ext cx="3138555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Recall the Gateway Octopus Diagram</a:t>
            </a:r>
            <a:endParaRPr lang="en-US" sz="2800" dirty="0"/>
          </a:p>
        </p:txBody>
      </p:sp>
      <p:sp>
        <p:nvSpPr>
          <p:cNvPr id="32" name="Right Arrow Callout 31"/>
          <p:cNvSpPr/>
          <p:nvPr/>
        </p:nvSpPr>
        <p:spPr>
          <a:xfrm>
            <a:off x="222726" y="3386682"/>
            <a:ext cx="3310596" cy="1271239"/>
          </a:xfrm>
          <a:prstGeom prst="rightArrowCallout">
            <a:avLst>
              <a:gd name="adj1" fmla="val 25000"/>
              <a:gd name="adj2" fmla="val 24123"/>
              <a:gd name="adj3" fmla="val 25000"/>
              <a:gd name="adj4" fmla="val 821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>
                <a:solidFill>
                  <a:prstClr val="black"/>
                </a:solidFill>
              </a:rPr>
              <a:t>We will focus on this piece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946" y="3328298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946" y="2925957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3946" y="3850725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135484" y="2193188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75360" y="3624966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493293" y="3624966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15449" y="2014821"/>
            <a:ext cx="5319782" cy="3187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4596879" y="3598318"/>
            <a:ext cx="1618570" cy="1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Components of the Gateway App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497873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Decoupling the App </a:t>
            </a:r>
            <a:r>
              <a:rPr lang="en-US" sz="3200" dirty="0" smtClean="0"/>
              <a:t>Server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94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/>
          </a:bodyPr>
          <a:lstStyle/>
          <a:p>
            <a:r>
              <a:rPr lang="en-US" dirty="0" smtClean="0"/>
              <a:t>How Do We Package and Where Do We Run </a:t>
            </a: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T</a:t>
            </a:r>
            <a:r>
              <a:rPr lang="en-US" dirty="0" smtClean="0"/>
              <a:t>hose </a:t>
            </a:r>
            <a:r>
              <a:rPr lang="en-US" dirty="0" err="1"/>
              <a:t>M</a:t>
            </a:r>
            <a:r>
              <a:rPr lang="en-US" dirty="0" err="1" smtClean="0"/>
              <a:t>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800" dirty="0" smtClean="0"/>
              <a:t>On the Cloud? In the Matrix?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717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825</Words>
  <Application>Microsoft Macintosh PowerPoint</Application>
  <PresentationFormat>Widescreen</PresentationFormat>
  <Paragraphs>146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Geomanist</vt:lpstr>
      <vt:lpstr>Arial</vt:lpstr>
      <vt:lpstr>Office Theme</vt:lpstr>
      <vt:lpstr>Introduction to First Half Course Topics</vt:lpstr>
      <vt:lpstr>Monolithic Applications: Traditional Software Releases</vt:lpstr>
      <vt:lpstr>MicroServices: Software as a Service</vt:lpstr>
      <vt:lpstr>Science Gateways and Microservices</vt:lpstr>
      <vt:lpstr>What Is a Microservice?</vt:lpstr>
      <vt:lpstr>PowerPoint Presentation</vt:lpstr>
      <vt:lpstr>Basic Components of the Gateway App Server</vt:lpstr>
      <vt:lpstr>PowerPoint Presentation</vt:lpstr>
      <vt:lpstr>How Do We Package and Where Do We Run All Those Microservices?</vt:lpstr>
      <vt:lpstr>Virtualization, Containers, Docker</vt:lpstr>
      <vt:lpstr>Hypervisor Virtualization</vt:lpstr>
      <vt:lpstr>Virtualization Benefits and Drawbacks</vt:lpstr>
      <vt:lpstr>Docker and Other Linux Containers </vt:lpstr>
      <vt:lpstr>How Do Microservices Communicate?</vt:lpstr>
      <vt:lpstr>Messaging Systems: RabbitMQ, Apache Kafka</vt:lpstr>
      <vt:lpstr>Simple Work Queue</vt:lpstr>
      <vt:lpstr>How Can Components Expose their APIs and Data Models to Other Components?</vt:lpstr>
      <vt:lpstr>API and Metadata Model Design</vt:lpstr>
      <vt:lpstr>How Can I Discover, Monitor, and Manage Services?</vt:lpstr>
      <vt:lpstr>Distributed State Management: Zookeeper, Consul</vt:lpstr>
      <vt:lpstr>How Do I Manage Logs from Microservices</vt:lpstr>
      <vt:lpstr>PowerPoint Presentation</vt:lpstr>
      <vt:lpstr>How Can I Secure my API Server and Microservices?</vt:lpstr>
      <vt:lpstr>Security: OAuth2 and OpenIDConnect</vt:lpstr>
      <vt:lpstr>How Does the Gateway Interact with Computing Clouds and Supercomputers?</vt:lpstr>
      <vt:lpstr>PowerPoint Presentation</vt:lpstr>
      <vt:lpstr>Resource Management and Scheduling: Mesos, Aurora, and Torque</vt:lpstr>
      <vt:lpstr>How Can We Automate All of This?</vt:lpstr>
      <vt:lpstr>Putting It All In Place: Continuous Integration and Deployment</vt:lpstr>
      <vt:lpstr>Next Semester: Science!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Marlon Pierce</dc:creator>
  <cp:lastModifiedBy>Marlon Pierce</cp:lastModifiedBy>
  <cp:revision>88</cp:revision>
  <dcterms:created xsi:type="dcterms:W3CDTF">2017-02-07T21:56:12Z</dcterms:created>
  <dcterms:modified xsi:type="dcterms:W3CDTF">2017-08-24T17:59:07Z</dcterms:modified>
</cp:coreProperties>
</file>